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 id="2147483718" r:id="rId4"/>
  </p:sldMasterIdLst>
  <p:notesMasterIdLst>
    <p:notesMasterId r:id="rId25"/>
  </p:notesMasterIdLst>
  <p:sldIdLst>
    <p:sldId id="256" r:id="rId5"/>
    <p:sldId id="301" r:id="rId6"/>
    <p:sldId id="302" r:id="rId7"/>
    <p:sldId id="303" r:id="rId8"/>
    <p:sldId id="304" r:id="rId9"/>
    <p:sldId id="305" r:id="rId10"/>
    <p:sldId id="310" r:id="rId11"/>
    <p:sldId id="311" r:id="rId12"/>
    <p:sldId id="312" r:id="rId13"/>
    <p:sldId id="306" r:id="rId14"/>
    <p:sldId id="313" r:id="rId15"/>
    <p:sldId id="307" r:id="rId16"/>
    <p:sldId id="655" r:id="rId17"/>
    <p:sldId id="308" r:id="rId18"/>
    <p:sldId id="651" r:id="rId19"/>
    <p:sldId id="654" r:id="rId20"/>
    <p:sldId id="652" r:id="rId21"/>
    <p:sldId id="295" r:id="rId22"/>
    <p:sldId id="656"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autoAdjust="0"/>
    <p:restoredTop sz="60908" autoAdjust="0"/>
  </p:normalViewPr>
  <p:slideViewPr>
    <p:cSldViewPr snapToGrid="0">
      <p:cViewPr varScale="1">
        <p:scale>
          <a:sx n="69" d="100"/>
          <a:sy n="69" d="100"/>
        </p:scale>
        <p:origin x="2104"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repository-based deployments from GitHub, </a:t>
            </a:r>
            <a:r>
              <a:rPr lang="en-US" baseline="0" dirty="0" err="1"/>
              <a:t>BitBucket</a:t>
            </a:r>
            <a:r>
              <a:rPr lang="en-US" baseline="0" dirty="0"/>
              <a:t>, VSTS, and local Git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Application Insights is an extensible Performance Management service for web and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Use it to monitor your live web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will automatically detect performance anomalies.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includes powerful analytics tools to help you diagnose issues and to understand what users actually do with your app.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designed to help you continuously improve performance and usability.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works for apps on a wide variety of platforms including .NET, Node.js and J2EE, hosted on-premises or in the cloud.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integrates with your DevOps process, and has connection points to a variety of development tools.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can also monitor and </a:t>
            </a:r>
            <a:r>
              <a:rPr lang="en-GB" sz="1200" kern="1200" dirty="0" err="1">
                <a:solidFill>
                  <a:schemeClr val="tx1"/>
                </a:solidFill>
                <a:effectLst/>
                <a:latin typeface="+mn-lt"/>
                <a:ea typeface="+mn-ea"/>
                <a:cs typeface="+mn-cs"/>
              </a:rPr>
              <a:t>analyze</a:t>
            </a:r>
            <a:r>
              <a:rPr lang="en-GB" sz="1200" kern="1200" dirty="0">
                <a:solidFill>
                  <a:schemeClr val="tx1"/>
                </a:solidFill>
                <a:effectLst/>
                <a:latin typeface="+mn-lt"/>
                <a:ea typeface="+mn-ea"/>
                <a:cs typeface="+mn-cs"/>
              </a:rPr>
              <a:t> telemetry from mobile apps by integrating with Visual Studio App Center.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4/19/18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559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install a small instrumentation package in your application, and set up an Application Insights resource in the Microsoft Azure portal.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instrumentation monitors your app and sends telemetry data to the portal. (The application can run anywhere - it doesn't have to be hosted in Azure.)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instrument not only the web service application, but also any background components, and Client Side JavaScript too.</a:t>
            </a:r>
          </a:p>
          <a:p>
            <a:endParaRPr lang="en-GB" sz="120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impact on your app's performance is very small. Tracking calls are non-blocking, and are batched and sent in a separate thread.</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0775A0-9B34-41AF-8029-8955B6D2609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88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Application Insights is aimed at the development team, to help you understand how your app is performing and how it's being used. It monitors:</a:t>
            </a:r>
          </a:p>
          <a:p>
            <a:endParaRPr lang="en-GB" b="1" dirty="0"/>
          </a:p>
          <a:p>
            <a:endParaRPr lang="en-GB" b="1" dirty="0"/>
          </a:p>
          <a:p>
            <a:r>
              <a:rPr lang="en-GB" b="1" dirty="0"/>
              <a:t>Request rates, response times, and failure rates</a:t>
            </a:r>
            <a:r>
              <a:rPr lang="en-GB" dirty="0"/>
              <a:t> - Find out which pages are most popular, at what times of day, and where your users are. See which pages perform best. If your response times and failure rates go high when there are more requests, then perhaps you have a resourcing problem.</a:t>
            </a:r>
          </a:p>
          <a:p>
            <a:r>
              <a:rPr lang="en-GB" b="1" dirty="0"/>
              <a:t>Dependency rates, response times, and failure rates</a:t>
            </a:r>
            <a:r>
              <a:rPr lang="en-GB" dirty="0"/>
              <a:t> - Find out whether external services are slowing you down.</a:t>
            </a:r>
          </a:p>
          <a:p>
            <a:r>
              <a:rPr lang="en-GB" b="1" dirty="0"/>
              <a:t>Exceptions</a:t>
            </a:r>
            <a:r>
              <a:rPr lang="en-GB" dirty="0"/>
              <a:t> - Analyse the aggregated statistics, or pick specific instances and drill into the stack trace and related requests. Both server and browser exceptions are reported.</a:t>
            </a:r>
          </a:p>
          <a:p>
            <a:r>
              <a:rPr lang="en-GB" b="1" dirty="0"/>
              <a:t>Page views and load performance</a:t>
            </a:r>
            <a:r>
              <a:rPr lang="en-GB" dirty="0"/>
              <a:t> - reported by your users' browsers. </a:t>
            </a:r>
          </a:p>
          <a:p>
            <a:r>
              <a:rPr lang="en-GB" b="1" dirty="0"/>
              <a:t>User and session counts</a:t>
            </a:r>
            <a:r>
              <a:rPr lang="en-GB" dirty="0"/>
              <a:t>.</a:t>
            </a:r>
          </a:p>
          <a:p>
            <a:r>
              <a:rPr lang="en-GB" b="1" dirty="0"/>
              <a:t>Performance counters</a:t>
            </a:r>
            <a:r>
              <a:rPr lang="en-GB" dirty="0"/>
              <a:t> from your Windows or Linux server machines, such as CPU, memory, and network usage.</a:t>
            </a:r>
          </a:p>
          <a:p>
            <a:r>
              <a:rPr lang="en-GB" b="1" dirty="0"/>
              <a:t>Host diagnostics</a:t>
            </a:r>
            <a:r>
              <a:rPr lang="en-GB" dirty="0"/>
              <a:t> from Docker or Azure.</a:t>
            </a:r>
          </a:p>
          <a:p>
            <a:r>
              <a:rPr lang="en-GB" b="1" dirty="0"/>
              <a:t>Diagnostic trace logs</a:t>
            </a:r>
            <a:r>
              <a:rPr lang="en-GB" dirty="0"/>
              <a:t> from your app - so that you can correlate trace events with requests.</a:t>
            </a:r>
          </a:p>
          <a:p>
            <a:r>
              <a:rPr lang="en-GB" b="1" dirty="0"/>
              <a:t>Custom events and metrics</a:t>
            </a:r>
            <a:r>
              <a:rPr lang="en-GB" dirty="0"/>
              <a:t> that you write yourself in the client or server code, to track business events such as items sold or games won.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4209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Basic/Shared/Premium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1201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07524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4/19/18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4/19/18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47647008"/>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4673108"/>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12844930"/>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57534310"/>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10625011"/>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9191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690061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17815D-11ED-45E6-B413-0686D1350581}"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1039612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17815D-11ED-45E6-B413-0686D1350581}"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1655791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17815D-11ED-45E6-B413-0686D1350581}"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30305802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17815D-11ED-45E6-B413-0686D1350581}" type="datetimeFigureOut">
              <a:rPr lang="en-GB" smtClean="0"/>
              <a:t>19/04/2018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7067701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17815D-11ED-45E6-B413-0686D1350581}" type="datetimeFigureOut">
              <a:rPr lang="en-GB" smtClean="0"/>
              <a:t>19/04/2018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38383943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7815D-11ED-45E6-B413-0686D1350581}" type="datetimeFigureOut">
              <a:rPr lang="en-GB" smtClean="0"/>
              <a:t>19/04/2018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28373654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17815D-11ED-45E6-B413-0686D1350581}" type="datetimeFigureOut">
              <a:rPr lang="en-GB" smtClean="0"/>
              <a:t>19/04/2018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860421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17815D-11ED-45E6-B413-0686D1350581}" type="datetimeFigureOut">
              <a:rPr lang="en-GB" smtClean="0"/>
              <a:t>19/04/2018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6784065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17815D-11ED-45E6-B413-0686D1350581}" type="datetimeFigureOut">
              <a:rPr lang="en-GB" smtClean="0"/>
              <a:t>19/04/2018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42230027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17815D-11ED-45E6-B413-0686D1350581}"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40991493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17815D-11ED-45E6-B413-0686D1350581}"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23015860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9365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4/19/18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4/19/18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4/19/18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17815D-11ED-45E6-B413-0686D1350581}" type="datetimeFigureOut">
              <a:rPr lang="en-GB" smtClean="0"/>
              <a:t>19/04/2018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17294-C62C-4FA4-BCC2-145D71C479AC}" type="slidenum">
              <a:rPr lang="en-GB" smtClean="0"/>
              <a:t>‹#›</a:t>
            </a:fld>
            <a:endParaRPr lang="en-GB"/>
          </a:p>
        </p:txBody>
      </p:sp>
    </p:spTree>
    <p:extLst>
      <p:ext uri="{BB962C8B-B14F-4D97-AF65-F5344CB8AC3E}">
        <p14:creationId xmlns:p14="http://schemas.microsoft.com/office/powerpoint/2010/main" val="97123543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emf"/><Relationship Id="rId2" Type="http://schemas.openxmlformats.org/officeDocument/2006/relationships/notesSlide" Target="../notesSlides/notesSlide14.xml"/><Relationship Id="rId1" Type="http://schemas.openxmlformats.org/officeDocument/2006/relationships/slideLayout" Target="../slideLayouts/slideLayout79.xml"/><Relationship Id="rId6" Type="http://schemas.openxmlformats.org/officeDocument/2006/relationships/image" Target="../media/image60.emf"/><Relationship Id="rId11" Type="http://schemas.openxmlformats.org/officeDocument/2006/relationships/image" Target="../media/image64.emf"/><Relationship Id="rId5" Type="http://schemas.microsoft.com/office/2007/relationships/hdphoto" Target="../media/hdphoto1.wdp"/><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17" Type="http://schemas.openxmlformats.org/officeDocument/2006/relationships/image" Target="../media/image40.emf"/><Relationship Id="rId2" Type="http://schemas.openxmlformats.org/officeDocument/2006/relationships/notesSlide" Target="../notesSlides/notesSlide7.xml"/><Relationship Id="rId16" Type="http://schemas.openxmlformats.org/officeDocument/2006/relationships/image" Target="../media/image39.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7.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6.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30.emf"/><Relationship Id="rId11" Type="http://schemas.openxmlformats.org/officeDocument/2006/relationships/image" Target="../media/image37.png"/><Relationship Id="rId5" Type="http://schemas.openxmlformats.org/officeDocument/2006/relationships/image" Target="../media/image29.emf"/><Relationship Id="rId15" Type="http://schemas.openxmlformats.org/officeDocument/2006/relationships/image" Target="../media/image32.emf"/><Relationship Id="rId10" Type="http://schemas.openxmlformats.org/officeDocument/2006/relationships/image" Target="../media/image36.emf"/><Relationship Id="rId4" Type="http://schemas.openxmlformats.org/officeDocument/2006/relationships/image" Target="../media/image28.emf"/><Relationship Id="rId9" Type="http://schemas.openxmlformats.org/officeDocument/2006/relationships/image" Target="../media/image35.emf"/><Relationship Id="rId14" Type="http://schemas.openxmlformats.org/officeDocument/2006/relationships/image" Target="../media/image31.emf"/></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28.emf"/><Relationship Id="rId12" Type="http://schemas.openxmlformats.org/officeDocument/2006/relationships/image" Target="../media/image34.emf"/><Relationship Id="rId2" Type="http://schemas.openxmlformats.org/officeDocument/2006/relationships/image" Target="../media/image30.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27.emf"/><Relationship Id="rId11" Type="http://schemas.openxmlformats.org/officeDocument/2006/relationships/image" Target="../media/image37.png"/><Relationship Id="rId5" Type="http://schemas.openxmlformats.org/officeDocument/2006/relationships/image" Target="../media/image26.emf"/><Relationship Id="rId15" Type="http://schemas.openxmlformats.org/officeDocument/2006/relationships/image" Target="../media/image39.emf"/><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image" Target="../media/image33.emf"/><Relationship Id="rId1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Web Apps</a:t>
            </a:r>
          </a:p>
        </p:txBody>
      </p:sp>
      <p:sp>
        <p:nvSpPr>
          <p:cNvPr id="3" name="Subtitle 2"/>
          <p:cNvSpPr>
            <a:spLocks noGrp="1"/>
          </p:cNvSpPr>
          <p:nvPr>
            <p:ph type="subTitle" idx="1"/>
          </p:nvPr>
        </p:nvSpPr>
        <p:spPr/>
        <p:txBody>
          <a:bodyPr/>
          <a:lstStyle/>
          <a:p>
            <a:r>
              <a:rPr lang="en-US" dirty="0">
                <a:solidFill>
                  <a:srgbClr val="FFFF00"/>
                </a:solidFill>
              </a:rPr>
              <a:t>Aden Earnshaw</a:t>
            </a:r>
          </a:p>
          <a:p>
            <a:r>
              <a:rPr lang="en-US" dirty="0">
                <a:solidFill>
                  <a:srgbClr val="FFFF00"/>
                </a:solidFill>
              </a:rPr>
              <a:t>@</a:t>
            </a:r>
            <a:r>
              <a:rPr lang="en-US" dirty="0" err="1">
                <a:solidFill>
                  <a:srgbClr val="FFFF00"/>
                </a:solidFill>
              </a:rPr>
              <a:t>AdenEarnshaw</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idx="1"/>
          </p:nvPr>
        </p:nvSpPr>
        <p:spPr/>
        <p:txBody>
          <a:bodyPr/>
          <a:lstStyle/>
          <a:p>
            <a:r>
              <a:rPr lang="en-US" dirty="0"/>
              <a:t>Publishing your app</a:t>
            </a:r>
          </a:p>
        </p:txBody>
      </p:sp>
    </p:spTree>
    <p:extLst>
      <p:ext uri="{BB962C8B-B14F-4D97-AF65-F5344CB8AC3E}">
        <p14:creationId xmlns:p14="http://schemas.microsoft.com/office/powerpoint/2010/main" val="1981524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solidFill>
                <a:srgbClr val="404040"/>
              </a:solidFill>
              <a:effectLst/>
              <a:uLnTx/>
              <a:uFillTx/>
              <a:latin typeface="Segoe UI"/>
              <a:ea typeface="+mn-ea"/>
              <a:cs typeface="+mn-cs"/>
            </a:endParaRPr>
          </a:p>
        </p:txBody>
      </p:sp>
      <p:pic>
        <p:nvPicPr>
          <p:cNvPr id="289" name="Picture 288"/>
          <p:cNvPicPr>
            <a:picLocks noChangeAspect="1"/>
          </p:cNvPicPr>
          <p:nvPr/>
        </p:nvPicPr>
        <p:blipFill>
          <a:blip r:embed="rId3"/>
          <a:stretch>
            <a:fillRect/>
          </a:stretch>
        </p:blipFill>
        <p:spPr>
          <a:xfrm>
            <a:off x="3316506" y="5611485"/>
            <a:ext cx="2016197" cy="1246765"/>
          </a:xfrm>
          <a:prstGeom prst="rect">
            <a:avLst/>
          </a:prstGeom>
        </p:spPr>
      </p:pic>
      <p:sp>
        <p:nvSpPr>
          <p:cNvPr id="74" name="Bent Arrow 73"/>
          <p:cNvSpPr/>
          <p:nvPr/>
        </p:nvSpPr>
        <p:spPr bwMode="auto">
          <a:xfrm>
            <a:off x="1001800" y="2559035"/>
            <a:ext cx="2779785" cy="3374686"/>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 name="Title 1"/>
          <p:cNvSpPr>
            <a:spLocks noGrp="1"/>
          </p:cNvSpPr>
          <p:nvPr>
            <p:ph type="title"/>
          </p:nvPr>
        </p:nvSpPr>
        <p:spPr>
          <a:xfrm>
            <a:off x="180394" y="175236"/>
            <a:ext cx="11655840" cy="899537"/>
          </a:xfrm>
        </p:spPr>
        <p:txBody>
          <a:bodyPr/>
          <a:lstStyle/>
          <a:p>
            <a:r>
              <a:rPr lang="en-US" sz="4400" dirty="0">
                <a:solidFill>
                  <a:schemeClr val="tx1"/>
                </a:solidFill>
                <a:latin typeface="Segoe UI" panose="020B0502040204020203" pitchFamily="34" charset="0"/>
                <a:cs typeface="Segoe UI" panose="020B0502040204020203" pitchFamily="34" charset="0"/>
              </a:rPr>
              <a:t>What is Application Insights?</a:t>
            </a:r>
          </a:p>
        </p:txBody>
      </p:sp>
      <p:sp>
        <p:nvSpPr>
          <p:cNvPr id="38" name="Freeform 95"/>
          <p:cNvSpPr>
            <a:spLocks/>
          </p:cNvSpPr>
          <p:nvPr/>
        </p:nvSpPr>
        <p:spPr bwMode="auto">
          <a:xfrm flipH="1">
            <a:off x="3559787" y="3095673"/>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pic>
        <p:nvPicPr>
          <p:cNvPr id="72" name="Picture 71"/>
          <p:cNvPicPr>
            <a:picLocks noChangeAspect="1"/>
          </p:cNvPicPr>
          <p:nvPr/>
        </p:nvPicPr>
        <p:blipFill rotWithShape="1">
          <a:blip r:embed="rId4"/>
          <a:srcRect l="11266" b="33156"/>
          <a:stretch/>
        </p:blipFill>
        <p:spPr>
          <a:xfrm>
            <a:off x="2452" y="3971848"/>
            <a:ext cx="4441732" cy="2885665"/>
          </a:xfrm>
          <a:prstGeom prst="rect">
            <a:avLst/>
          </a:prstGeom>
        </p:spPr>
      </p:pic>
      <p:sp>
        <p:nvSpPr>
          <p:cNvPr id="73" name="Rectangle 72"/>
          <p:cNvSpPr/>
          <p:nvPr/>
        </p:nvSpPr>
        <p:spPr>
          <a:xfrm>
            <a:off x="1591591" y="1550798"/>
            <a:ext cx="3009473" cy="976839"/>
          </a:xfrm>
          <a:prstGeom prst="rect">
            <a:avLst/>
          </a:prstGeom>
        </p:spPr>
        <p:txBody>
          <a:bodyPr wrap="square">
            <a:spAutoFit/>
          </a:bodyPr>
          <a:lstStyle/>
          <a:p>
            <a:pPr marL="0" marR="0" lvl="0" indent="0" algn="l" defTabSz="914367"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3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Telemetry is collected at each</a:t>
            </a:r>
            <a:r>
              <a:rPr kumimoji="0" lang="en-US" sz="1600" b="0" i="0" u="none" strike="noStrike" kern="120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 </a:t>
            </a:r>
            <a:r>
              <a:rPr kumimoji="0" lang="en-US" sz="1600" b="0" i="0" u="none" strike="noStrike" kern="1200" cap="none" spc="-3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tier: mobile applications, server</a:t>
            </a:r>
            <a:r>
              <a:rPr kumimoji="0" lang="en-US" sz="1600" b="0" i="0" u="none" strike="noStrike" kern="120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 applications and browser</a:t>
            </a:r>
          </a:p>
        </p:txBody>
      </p:sp>
      <p:sp>
        <p:nvSpPr>
          <p:cNvPr id="75" name="Rectangle 74"/>
          <p:cNvSpPr/>
          <p:nvPr/>
        </p:nvSpPr>
        <p:spPr>
          <a:xfrm>
            <a:off x="821487" y="1078676"/>
            <a:ext cx="904545" cy="1828595"/>
          </a:xfrm>
          <a:prstGeom prst="rect">
            <a:avLst/>
          </a:prstGeom>
        </p:spPr>
        <p:txBody>
          <a:bodyPr wrap="none">
            <a:noAutofit/>
          </a:bodyPr>
          <a:lstStyle/>
          <a:p>
            <a:pPr marL="0" marR="0" lvl="0" indent="0" algn="l" defTabSz="913376" rtl="0" eaLnBrk="1" fontAlgn="base" latinLnBrk="0" hangingPunct="1">
              <a:lnSpc>
                <a:spcPct val="120000"/>
              </a:lnSpc>
              <a:spcBef>
                <a:spcPct val="0"/>
              </a:spcBef>
              <a:spcAft>
                <a:spcPct val="0"/>
              </a:spcAft>
              <a:buClrTx/>
              <a:buSzTx/>
              <a:buFontTx/>
              <a:buNone/>
              <a:tabLst/>
              <a:defRPr/>
            </a:pPr>
            <a:r>
              <a:rPr kumimoji="0" lang="en-US" sz="9998" b="1"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1</a:t>
            </a:r>
          </a:p>
        </p:txBody>
      </p:sp>
      <p:sp>
        <p:nvSpPr>
          <p:cNvPr id="77" name="Rectangle 76"/>
          <p:cNvSpPr/>
          <p:nvPr/>
        </p:nvSpPr>
        <p:spPr>
          <a:xfrm>
            <a:off x="5726979" y="4440812"/>
            <a:ext cx="3360093" cy="976839"/>
          </a:xfrm>
          <a:prstGeom prst="rect">
            <a:avLst/>
          </a:prstGeom>
        </p:spPr>
        <p:txBody>
          <a:bodyPr wrap="square">
            <a:spAutoFit/>
          </a:bodyPr>
          <a:lstStyle/>
          <a:p>
            <a:pPr marL="0" marR="0" lvl="0" indent="0" algn="l" defTabSz="932563"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Telemetry arrives in the Application Insights service in the cloud where it is processed &amp; stored</a:t>
            </a:r>
          </a:p>
        </p:txBody>
      </p:sp>
      <p:sp>
        <p:nvSpPr>
          <p:cNvPr id="109" name="Rectangle 108"/>
          <p:cNvSpPr/>
          <p:nvPr/>
        </p:nvSpPr>
        <p:spPr>
          <a:xfrm>
            <a:off x="8269608" y="678503"/>
            <a:ext cx="3382208" cy="84568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Get a 360° view of the application including availability, performance and usage patterns</a:t>
            </a:r>
          </a:p>
        </p:txBody>
      </p:sp>
      <p:sp>
        <p:nvSpPr>
          <p:cNvPr id="110" name="Rectangle 109"/>
          <p:cNvSpPr/>
          <p:nvPr/>
        </p:nvSpPr>
        <p:spPr>
          <a:xfrm>
            <a:off x="7432840" y="82575"/>
            <a:ext cx="904545" cy="1828595"/>
          </a:xfrm>
          <a:prstGeom prst="rect">
            <a:avLst/>
          </a:prstGeom>
        </p:spPr>
        <p:txBody>
          <a:bodyPr wrap="none">
            <a:noAutofit/>
          </a:bodyPr>
          <a:lstStyle/>
          <a:p>
            <a:pPr marL="0" marR="0" lvl="0" indent="0" algn="l" defTabSz="913376" rtl="0" eaLnBrk="1" fontAlgn="base" latinLnBrk="0" hangingPunct="1">
              <a:lnSpc>
                <a:spcPct val="120000"/>
              </a:lnSpc>
              <a:spcBef>
                <a:spcPct val="0"/>
              </a:spcBef>
              <a:spcAft>
                <a:spcPct val="0"/>
              </a:spcAft>
              <a:buClrTx/>
              <a:buSzTx/>
              <a:buFontTx/>
              <a:buNone/>
              <a:tabLst/>
              <a:defRPr/>
            </a:pPr>
            <a:r>
              <a:rPr kumimoji="0" lang="en-US" sz="9998" b="1"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40" name="Freeform 95"/>
          <p:cNvSpPr>
            <a:spLocks/>
          </p:cNvSpPr>
          <p:nvPr/>
        </p:nvSpPr>
        <p:spPr bwMode="auto">
          <a:xfrm flipH="1">
            <a:off x="4192757" y="2060384"/>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grpSp>
      <p:sp>
        <p:nvSpPr>
          <p:cNvPr id="78" name="Rectangle 77"/>
          <p:cNvSpPr/>
          <p:nvPr/>
        </p:nvSpPr>
        <p:spPr>
          <a:xfrm>
            <a:off x="4899733" y="3959167"/>
            <a:ext cx="904545" cy="1828595"/>
          </a:xfrm>
          <a:prstGeom prst="rect">
            <a:avLst/>
          </a:prstGeom>
        </p:spPr>
        <p:txBody>
          <a:bodyPr wrap="none">
            <a:noAutofit/>
          </a:bodyPr>
          <a:lstStyle/>
          <a:p>
            <a:pPr marL="0" marR="0" lvl="0" indent="0" algn="l" defTabSz="913376" rtl="0" eaLnBrk="1" fontAlgn="base" latinLnBrk="0" hangingPunct="1">
              <a:lnSpc>
                <a:spcPct val="120000"/>
              </a:lnSpc>
              <a:spcBef>
                <a:spcPct val="0"/>
              </a:spcBef>
              <a:spcAft>
                <a:spcPct val="0"/>
              </a:spcAft>
              <a:buClrTx/>
              <a:buSzTx/>
              <a:buFontTx/>
              <a:buNone/>
              <a:tabLst/>
              <a:defRPr/>
            </a:pPr>
            <a:r>
              <a:rPr kumimoji="0" lang="en-US" sz="9998" b="1"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455" y="2570083"/>
            <a:ext cx="2172803" cy="1715370"/>
          </a:xfrm>
          <a:prstGeom prst="rect">
            <a:avLst/>
          </a:prstGeom>
        </p:spPr>
      </p:pic>
      <p:grpSp>
        <p:nvGrpSpPr>
          <p:cNvPr id="114" name="Group 113"/>
          <p:cNvGrpSpPr/>
          <p:nvPr/>
        </p:nvGrpSpPr>
        <p:grpSpPr>
          <a:xfrm>
            <a:off x="8271957" y="1781181"/>
            <a:ext cx="3675680" cy="2929626"/>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3748084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43A0-B4FA-4311-80AC-3D035402E3E7}"/>
              </a:ext>
            </a:extLst>
          </p:cNvPr>
          <p:cNvSpPr>
            <a:spLocks noGrp="1"/>
          </p:cNvSpPr>
          <p:nvPr>
            <p:ph type="title"/>
          </p:nvPr>
        </p:nvSpPr>
        <p:spPr/>
        <p:txBody>
          <a:bodyPr/>
          <a:lstStyle/>
          <a:p>
            <a:r>
              <a:rPr lang="en-GB" dirty="0"/>
              <a:t>How does it work?</a:t>
            </a:r>
          </a:p>
        </p:txBody>
      </p:sp>
      <p:pic>
        <p:nvPicPr>
          <p:cNvPr id="1026" name="Picture 2" descr="Application Insights instrumentation in your app sends telemetry to your Application Insights resource.">
            <a:extLst>
              <a:ext uri="{FF2B5EF4-FFF2-40B4-BE49-F238E27FC236}">
                <a16:creationId xmlns:a16="http://schemas.microsoft.com/office/drawing/2014/main" id="{D3BE7860-F121-4CE1-91C9-20959A5EA1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014507" y="1726258"/>
            <a:ext cx="8177493" cy="47666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4FB131-7EF4-4980-B2BE-0F0119AE36D4}"/>
              </a:ext>
            </a:extLst>
          </p:cNvPr>
          <p:cNvSpPr>
            <a:spLocks noGrp="1"/>
          </p:cNvSpPr>
          <p:nvPr>
            <p:ph sz="half" idx="1"/>
          </p:nvPr>
        </p:nvSpPr>
        <p:spPr>
          <a:xfrm>
            <a:off x="838200" y="1825625"/>
            <a:ext cx="3873285" cy="4351338"/>
          </a:xfrm>
        </p:spPr>
        <p:txBody>
          <a:bodyPr>
            <a:normAutofit/>
          </a:bodyPr>
          <a:lstStyle/>
          <a:p>
            <a:pPr>
              <a:lnSpc>
                <a:spcPct val="150000"/>
              </a:lnSpc>
            </a:pPr>
            <a:r>
              <a:rPr lang="en-GB" dirty="0"/>
              <a:t>Install into your app</a:t>
            </a:r>
          </a:p>
          <a:p>
            <a:pPr>
              <a:lnSpc>
                <a:spcPct val="150000"/>
              </a:lnSpc>
            </a:pPr>
            <a:r>
              <a:rPr lang="en-GB" dirty="0"/>
              <a:t>Create resource</a:t>
            </a:r>
          </a:p>
          <a:p>
            <a:pPr>
              <a:lnSpc>
                <a:spcPct val="150000"/>
              </a:lnSpc>
            </a:pPr>
            <a:r>
              <a:rPr lang="en-GB" dirty="0"/>
              <a:t>Run your app </a:t>
            </a:r>
          </a:p>
          <a:p>
            <a:pPr>
              <a:lnSpc>
                <a:spcPct val="150000"/>
              </a:lnSpc>
            </a:pPr>
            <a:r>
              <a:rPr lang="en-GB" dirty="0"/>
              <a:t>View the data</a:t>
            </a:r>
          </a:p>
          <a:p>
            <a:pPr>
              <a:lnSpc>
                <a:spcPct val="150000"/>
              </a:lnSpc>
            </a:pPr>
            <a:r>
              <a:rPr lang="en-GB" dirty="0"/>
              <a:t>Add additional metrics</a:t>
            </a:r>
          </a:p>
        </p:txBody>
      </p:sp>
    </p:spTree>
    <p:extLst>
      <p:ext uri="{BB962C8B-B14F-4D97-AF65-F5344CB8AC3E}">
        <p14:creationId xmlns:p14="http://schemas.microsoft.com/office/powerpoint/2010/main" val="2067289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sz="4400" dirty="0">
                <a:solidFill>
                  <a:schemeClr val="tx1"/>
                </a:solidFill>
                <a:latin typeface="Segoe UI" panose="020B0502040204020203" pitchFamily="34" charset="0"/>
                <a:cs typeface="Segoe UI" panose="020B0502040204020203" pitchFamily="34" charset="0"/>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rPr>
              <a:t>app</a:t>
            </a:r>
          </a:p>
        </p:txBody>
      </p:sp>
      <p:grpSp>
        <p:nvGrpSpPr>
          <p:cNvPr id="11" name="Group 10"/>
          <p:cNvGrpSpPr/>
          <p:nvPr/>
        </p:nvGrpSpPr>
        <p:grpSpPr>
          <a:xfrm>
            <a:off x="7519961" y="870296"/>
            <a:ext cx="4217330" cy="5250774"/>
            <a:chOff x="7394750" y="455559"/>
            <a:chExt cx="4217929" cy="5251518"/>
          </a:xfrm>
        </p:grpSpPr>
        <p:grpSp>
          <p:nvGrpSpPr>
            <p:cNvPr id="4" name="Group 3"/>
            <p:cNvGrpSpPr/>
            <p:nvPr/>
          </p:nvGrpSpPr>
          <p:grpSpPr>
            <a:xfrm>
              <a:off x="7404275" y="455559"/>
              <a:ext cx="3135844" cy="1124799"/>
              <a:chOff x="7590294" y="801789"/>
              <a:chExt cx="3135844" cy="1124799"/>
            </a:xfrm>
          </p:grpSpPr>
          <p:sp>
            <p:nvSpPr>
              <p:cNvPr id="487" name="TextBox 486"/>
              <p:cNvSpPr txBox="1"/>
              <p:nvPr/>
            </p:nvSpPr>
            <p:spPr>
              <a:xfrm>
                <a:off x="7590294" y="801789"/>
                <a:ext cx="3135844" cy="633795"/>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Outside-in monitoring</a:t>
                </a:r>
              </a:p>
            </p:txBody>
          </p:sp>
          <p:sp>
            <p:nvSpPr>
              <p:cNvPr id="488" name="TextBox 487"/>
              <p:cNvSpPr txBox="1"/>
              <p:nvPr/>
            </p:nvSpPr>
            <p:spPr>
              <a:xfrm>
                <a:off x="7590294" y="1181979"/>
                <a:ext cx="3110193" cy="744609"/>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URL pings and web tests from 16</a:t>
                </a:r>
                <a:b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b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global points of presence</a:t>
                </a:r>
              </a:p>
            </p:txBody>
          </p:sp>
        </p:grpSp>
        <p:grpSp>
          <p:nvGrpSpPr>
            <p:cNvPr id="6" name="Group 5"/>
            <p:cNvGrpSpPr/>
            <p:nvPr/>
          </p:nvGrpSpPr>
          <p:grpSpPr>
            <a:xfrm>
              <a:off x="7404275" y="1612334"/>
              <a:ext cx="3365106" cy="903169"/>
              <a:chOff x="7590294" y="2161552"/>
              <a:chExt cx="3365106" cy="903169"/>
            </a:xfrm>
          </p:grpSpPr>
          <p:sp>
            <p:nvSpPr>
              <p:cNvPr id="499" name="TextBox 498"/>
              <p:cNvSpPr txBox="1"/>
              <p:nvPr/>
            </p:nvSpPr>
            <p:spPr>
              <a:xfrm>
                <a:off x="7590294" y="2161552"/>
                <a:ext cx="3365106" cy="633795"/>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Observed user behavior</a:t>
                </a:r>
              </a:p>
            </p:txBody>
          </p:sp>
          <p:sp>
            <p:nvSpPr>
              <p:cNvPr id="500" name="TextBox 499"/>
              <p:cNvSpPr txBox="1"/>
              <p:nvPr/>
            </p:nvSpPr>
            <p:spPr>
              <a:xfrm>
                <a:off x="7590294" y="2541742"/>
                <a:ext cx="3273722" cy="522979"/>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How is the application being used?</a:t>
                </a:r>
              </a:p>
            </p:txBody>
          </p:sp>
        </p:grpSp>
        <p:grpSp>
          <p:nvGrpSpPr>
            <p:cNvPr id="501" name="Group 500"/>
            <p:cNvGrpSpPr/>
            <p:nvPr/>
          </p:nvGrpSpPr>
          <p:grpSpPr>
            <a:xfrm>
              <a:off x="7404275" y="2547510"/>
              <a:ext cx="3940665" cy="1124800"/>
              <a:chOff x="7590294" y="2161552"/>
              <a:chExt cx="3940665" cy="1124800"/>
            </a:xfrm>
          </p:grpSpPr>
          <p:sp>
            <p:nvSpPr>
              <p:cNvPr id="502" name="TextBox 501"/>
              <p:cNvSpPr txBox="1"/>
              <p:nvPr/>
            </p:nvSpPr>
            <p:spPr>
              <a:xfrm>
                <a:off x="7590294" y="2161552"/>
                <a:ext cx="3940665" cy="633795"/>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Developer traces and events</a:t>
                </a:r>
              </a:p>
            </p:txBody>
          </p:sp>
          <p:sp>
            <p:nvSpPr>
              <p:cNvPr id="503" name="TextBox 502"/>
              <p:cNvSpPr txBox="1"/>
              <p:nvPr/>
            </p:nvSpPr>
            <p:spPr>
              <a:xfrm>
                <a:off x="7590294" y="2541742"/>
                <a:ext cx="3543065" cy="744610"/>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Whatever the developer would like to</a:t>
                </a:r>
                <a:b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b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send to Application Insights</a:t>
                </a:r>
              </a:p>
            </p:txBody>
          </p:sp>
        </p:grpSp>
        <p:grpSp>
          <p:nvGrpSpPr>
            <p:cNvPr id="504" name="Group 503"/>
            <p:cNvGrpSpPr/>
            <p:nvPr/>
          </p:nvGrpSpPr>
          <p:grpSpPr>
            <a:xfrm>
              <a:off x="7404275" y="3704285"/>
              <a:ext cx="4208404" cy="1124800"/>
              <a:chOff x="7590294" y="2161552"/>
              <a:chExt cx="4208404" cy="1124800"/>
            </a:xfrm>
          </p:grpSpPr>
          <p:sp>
            <p:nvSpPr>
              <p:cNvPr id="505" name="TextBox 504"/>
              <p:cNvSpPr txBox="1"/>
              <p:nvPr/>
            </p:nvSpPr>
            <p:spPr>
              <a:xfrm>
                <a:off x="7590294" y="2161552"/>
                <a:ext cx="4208404" cy="633795"/>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Observed application behavior</a:t>
                </a:r>
              </a:p>
            </p:txBody>
          </p:sp>
          <p:sp>
            <p:nvSpPr>
              <p:cNvPr id="506" name="TextBox 505"/>
              <p:cNvSpPr txBox="1"/>
              <p:nvPr/>
            </p:nvSpPr>
            <p:spPr>
              <a:xfrm>
                <a:off x="7590294" y="2541742"/>
                <a:ext cx="4117022" cy="744610"/>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No coding required – service dependencies,</a:t>
                </a:r>
                <a:b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b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queries, response time, exceptions, logs, etc.</a:t>
                </a:r>
              </a:p>
            </p:txBody>
          </p:sp>
        </p:grpSp>
        <p:grpSp>
          <p:nvGrpSpPr>
            <p:cNvPr id="507" name="Group 506"/>
            <p:cNvGrpSpPr/>
            <p:nvPr/>
          </p:nvGrpSpPr>
          <p:grpSpPr>
            <a:xfrm>
              <a:off x="7394750" y="4803908"/>
              <a:ext cx="3887261" cy="903169"/>
              <a:chOff x="7590294" y="2161552"/>
              <a:chExt cx="3887261" cy="903169"/>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Infrastructure performance</a:t>
                </a:r>
              </a:p>
            </p:txBody>
          </p:sp>
          <p:sp>
            <p:nvSpPr>
              <p:cNvPr id="509" name="TextBox 508"/>
              <p:cNvSpPr txBox="1"/>
              <p:nvPr/>
            </p:nvSpPr>
            <p:spPr>
              <a:xfrm>
                <a:off x="7590294" y="2541742"/>
                <a:ext cx="2890549" cy="522979"/>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Azure Web Apps HOL.html</a:t>
            </a:r>
          </a:p>
        </p:txBody>
      </p:sp>
    </p:spTree>
    <p:extLst>
      <p:ext uri="{BB962C8B-B14F-4D97-AF65-F5344CB8AC3E}">
        <p14:creationId xmlns:p14="http://schemas.microsoft.com/office/powerpoint/2010/main" val="3335184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FA19E4-8E30-B443-864F-C6645F764D81}"/>
              </a:ext>
            </a:extLst>
          </p:cNvPr>
          <p:cNvSpPr>
            <a:spLocks noGrp="1"/>
          </p:cNvSpPr>
          <p:nvPr>
            <p:ph type="title"/>
          </p:nvPr>
        </p:nvSpPr>
        <p:spPr/>
        <p:txBody>
          <a:bodyPr>
            <a:normAutofit/>
          </a:bodyPr>
          <a:lstStyle/>
          <a:p>
            <a:r>
              <a:rPr lang="en-US" sz="4000" dirty="0" err="1"/>
              <a:t>github.com</a:t>
            </a:r>
            <a:r>
              <a:rPr lang="en-US" sz="4000" dirty="0"/>
              <a:t>/</a:t>
            </a:r>
            <a:r>
              <a:rPr lang="en-US" sz="4000" dirty="0" err="1"/>
              <a:t>adenearnshaw</a:t>
            </a:r>
            <a:r>
              <a:rPr lang="en-US" sz="4000" dirty="0"/>
              <a:t>/</a:t>
            </a:r>
            <a:r>
              <a:rPr lang="en-US" sz="4000" dirty="0" err="1"/>
              <a:t>AzureBootcampMcr</a:t>
            </a:r>
            <a:endParaRPr lang="en-US" sz="4000" dirty="0"/>
          </a:p>
        </p:txBody>
      </p:sp>
      <p:sp>
        <p:nvSpPr>
          <p:cNvPr id="8" name="Text Placeholder 7">
            <a:extLst>
              <a:ext uri="{FF2B5EF4-FFF2-40B4-BE49-F238E27FC236}">
                <a16:creationId xmlns:a16="http://schemas.microsoft.com/office/drawing/2014/main" id="{6BF3D7BA-C1FB-A947-B73E-F46B1C0CF3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9483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7715</TotalTime>
  <Words>2024</Words>
  <Application>Microsoft Macintosh PowerPoint</Application>
  <PresentationFormat>Widescreen</PresentationFormat>
  <Paragraphs>218</Paragraphs>
  <Slides>20</Slides>
  <Notes>14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20</vt:i4>
      </vt:variant>
    </vt:vector>
  </HeadingPairs>
  <TitlesOfParts>
    <vt:vector size="34" baseType="lpstr">
      <vt:lpstr>Arial</vt:lpstr>
      <vt:lpstr>Calibri</vt:lpstr>
      <vt:lpstr>Calibri Light</vt:lpstr>
      <vt:lpstr>Consolas</vt:lpstr>
      <vt:lpstr>Kozuka Gothic Pro R</vt:lpstr>
      <vt:lpstr>Lucida Console</vt:lpstr>
      <vt:lpstr>Segoe UI</vt:lpstr>
      <vt:lpstr>Segoe UI Light</vt:lpstr>
      <vt:lpstr>Segoe UI Semibold</vt:lpstr>
      <vt:lpstr>Wingdings</vt:lpstr>
      <vt:lpstr>Office Theme</vt:lpstr>
      <vt:lpstr>1_MS1444_Windows Azure Template 16x9_r08a</vt:lpstr>
      <vt:lpstr>1_Azure Event</vt:lpstr>
      <vt:lpstr>1_Office Theme</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Demo</vt:lpstr>
      <vt:lpstr>Continuous Integration + Deployment Slots</vt:lpstr>
      <vt:lpstr>What is Application Insights?</vt:lpstr>
      <vt:lpstr>How does it work?</vt:lpstr>
      <vt:lpstr>Sources of Telemetry</vt:lpstr>
      <vt:lpstr>Hands-On Lab</vt:lpstr>
      <vt:lpstr>github.com/adenearnshaw/AzureBootcampMcr</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Aden Earnshaw</cp:lastModifiedBy>
  <cp:revision>140</cp:revision>
  <dcterms:created xsi:type="dcterms:W3CDTF">2016-04-21T18:51:19Z</dcterms:created>
  <dcterms:modified xsi:type="dcterms:W3CDTF">2018-04-19T23:02:56Z</dcterms:modified>
</cp:coreProperties>
</file>